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5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C173-3706-467C-AEC4-C90A19C5810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203F6-F823-45F1-A206-BF44EC53D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6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FDA6-CC61-4AB1-9F30-8E0297E88DFC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A7F27-8395-4E72-A73D-6C1FC5F9E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762000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January 2015</a:t>
            </a:r>
            <a:endParaRPr lang="en-US" sz="3000" dirty="0">
              <a:solidFill>
                <a:schemeClr val="tx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26" name="Picture 2" descr="sa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762000"/>
            <a:ext cx="5029200" cy="685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04800" y="2286000"/>
            <a:ext cx="8458192" cy="2247900"/>
            <a:chOff x="106984800" y="105613200"/>
            <a:chExt cx="6329186" cy="1345883"/>
          </a:xfrm>
        </p:grpSpPr>
        <p:sp>
          <p:nvSpPr>
            <p:cNvPr id="6" name="Rectangle 6"/>
            <p:cNvSpPr>
              <a:spLocks noChangeArrowheads="1" noChangeShapeType="1"/>
            </p:cNvSpPr>
            <p:nvPr/>
          </p:nvSpPr>
          <p:spPr bwMode="auto">
            <a:xfrm>
              <a:off x="106984800" y="105733984"/>
              <a:ext cx="6329186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838200" y="2971800"/>
            <a:ext cx="7239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Franklin Gothic Book" panose="020B0503020102020204" pitchFamily="34" charset="0"/>
              </a:rPr>
              <a:t>                       Institution-Set  Standards </a:t>
            </a:r>
          </a:p>
          <a:p>
            <a:r>
              <a:rPr lang="en-US" sz="3200" b="1" dirty="0" smtClean="0">
                <a:latin typeface="Franklin Gothic Book" panose="020B0503020102020204" pitchFamily="34" charset="0"/>
              </a:rPr>
              <a:t>                for Improvement </a:t>
            </a:r>
            <a:r>
              <a:rPr lang="en-US" sz="3000" dirty="0" smtClean="0">
                <a:latin typeface="Franklin Gothic Book" panose="020B0503020102020204" pitchFamily="34" charset="0"/>
              </a:rPr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529411"/>
              </p:ext>
            </p:extLst>
          </p:nvPr>
        </p:nvGraphicFramePr>
        <p:xfrm>
          <a:off x="1295400" y="1765300"/>
          <a:ext cx="6456363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4" imgW="6895972" imgH="2790889" progId="Excel.Sheet.8">
                  <p:embed/>
                </p:oleObj>
              </mc:Choice>
              <mc:Fallback>
                <p:oleObj name="Worksheet" r:id="rId4" imgW="6895972" imgH="279088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65300"/>
                        <a:ext cx="6456363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 noChangeShapeType="1"/>
          </p:cNvSpPr>
          <p:nvPr/>
        </p:nvSpPr>
        <p:spPr bwMode="auto">
          <a:xfrm>
            <a:off x="1524000" y="4787747"/>
            <a:ext cx="6667500" cy="9906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Course completion rates for traditional programs (not including fire academy, criminal justice academy,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business seminar) held steady in the last five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 years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 noChangeShapeType="1"/>
          </p:cNvSpPr>
          <p:nvPr/>
        </p:nvSpPr>
        <p:spPr bwMode="auto">
          <a:xfrm>
            <a:off x="1752600" y="5791200"/>
            <a:ext cx="5943600" cy="609600"/>
          </a:xfrm>
          <a:prstGeom prst="rect">
            <a:avLst/>
          </a:prstGeom>
          <a:solidFill>
            <a:srgbClr val="00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Goal:  increase 1% 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81008" y="152400"/>
            <a:ext cx="8458192" cy="1485900"/>
            <a:chOff x="106984800" y="105613200"/>
            <a:chExt cx="6329186" cy="1345883"/>
          </a:xfrm>
        </p:grpSpPr>
        <p:sp>
          <p:nvSpPr>
            <p:cNvPr id="2054" name="Rectangle 6"/>
            <p:cNvSpPr>
              <a:spLocks noChangeArrowheads="1" noChangeShapeType="1"/>
            </p:cNvSpPr>
            <p:nvPr/>
          </p:nvSpPr>
          <p:spPr bwMode="auto">
            <a:xfrm>
              <a:off x="106984800" y="105733984"/>
              <a:ext cx="6329186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" name="Text Box 10"/>
          <p:cNvSpPr txBox="1">
            <a:spLocks noChangeArrowheads="1" noChangeShapeType="1"/>
          </p:cNvSpPr>
          <p:nvPr/>
        </p:nvSpPr>
        <p:spPr bwMode="auto">
          <a:xfrm>
            <a:off x="1371600" y="723900"/>
            <a:ext cx="6515100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SUCCESSFUL COURSE COMPLETION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194" y="228600"/>
            <a:ext cx="8534400" cy="1490472"/>
            <a:chOff x="106984800" y="105613200"/>
            <a:chExt cx="6302770" cy="1345883"/>
          </a:xfrm>
        </p:grpSpPr>
        <p:sp>
          <p:nvSpPr>
            <p:cNvPr id="3075" name="Rectangle 3"/>
            <p:cNvSpPr>
              <a:spLocks noChangeArrowheads="1" noChangeShapeType="1"/>
            </p:cNvSpPr>
            <p:nvPr/>
          </p:nvSpPr>
          <p:spPr bwMode="auto">
            <a:xfrm>
              <a:off x="106984800" y="105733984"/>
              <a:ext cx="6302770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9" name="Text Box 7"/>
          <p:cNvSpPr txBox="1">
            <a:spLocks noChangeArrowheads="1" noChangeShapeType="1"/>
          </p:cNvSpPr>
          <p:nvPr/>
        </p:nvSpPr>
        <p:spPr bwMode="auto">
          <a:xfrm>
            <a:off x="1043476" y="768154"/>
            <a:ext cx="6515100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       FALL TO FALL PERSISTENCE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772240"/>
              </p:ext>
            </p:extLst>
          </p:nvPr>
        </p:nvGraphicFramePr>
        <p:xfrm>
          <a:off x="1422400" y="1916113"/>
          <a:ext cx="6426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Worksheet" r:id="rId4" imgW="7048436" imgH="2819271" progId="Excel.Sheet.8">
                  <p:embed/>
                </p:oleObj>
              </mc:Choice>
              <mc:Fallback>
                <p:oleObj name="Worksheet" r:id="rId4" imgW="7048436" imgH="2819271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1916113"/>
                        <a:ext cx="6426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 noChangeShapeType="1"/>
          </p:cNvSpPr>
          <p:nvPr/>
        </p:nvSpPr>
        <p:spPr bwMode="auto">
          <a:xfrm>
            <a:off x="1752600" y="5867400"/>
            <a:ext cx="5943600" cy="609600"/>
          </a:xfrm>
          <a:prstGeom prst="rect">
            <a:avLst/>
          </a:prstGeom>
          <a:solidFill>
            <a:srgbClr val="00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Goal:  increase 1% 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Text Box 9"/>
          <p:cNvSpPr txBox="1">
            <a:spLocks noChangeArrowheads="1" noChangeShapeType="1"/>
          </p:cNvSpPr>
          <p:nvPr/>
        </p:nvSpPr>
        <p:spPr bwMode="auto">
          <a:xfrm>
            <a:off x="1066800" y="4953000"/>
            <a:ext cx="7239000" cy="78105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The rates of students who completed a course in prior semester and found enrolled at census week in the next fall semester have held steady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28600"/>
            <a:ext cx="8458200" cy="1490472"/>
            <a:chOff x="106984800" y="105613200"/>
            <a:chExt cx="6246495" cy="1345883"/>
          </a:xfrm>
        </p:grpSpPr>
        <p:sp>
          <p:nvSpPr>
            <p:cNvPr id="3075" name="Rectangle 3"/>
            <p:cNvSpPr>
              <a:spLocks noChangeArrowheads="1" noChangeShapeType="1"/>
            </p:cNvSpPr>
            <p:nvPr/>
          </p:nvSpPr>
          <p:spPr bwMode="auto">
            <a:xfrm>
              <a:off x="106984800" y="105733984"/>
              <a:ext cx="6246495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9" name="Text Box 7"/>
          <p:cNvSpPr txBox="1">
            <a:spLocks noChangeArrowheads="1" noChangeShapeType="1"/>
          </p:cNvSpPr>
          <p:nvPr/>
        </p:nvSpPr>
        <p:spPr bwMode="auto">
          <a:xfrm>
            <a:off x="1181100" y="782515"/>
            <a:ext cx="6515100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       # OF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 AA/AS DEGREES AWARDED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 noChangeShapeType="1"/>
          </p:cNvSpPr>
          <p:nvPr/>
        </p:nvSpPr>
        <p:spPr bwMode="auto">
          <a:xfrm>
            <a:off x="1752600" y="5886450"/>
            <a:ext cx="5943600" cy="609600"/>
          </a:xfrm>
          <a:prstGeom prst="rect">
            <a:avLst/>
          </a:prstGeom>
          <a:solidFill>
            <a:srgbClr val="00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Goal:  increase 2% 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Text Box 9"/>
          <p:cNvSpPr txBox="1">
            <a:spLocks noChangeArrowheads="1" noChangeShapeType="1"/>
          </p:cNvSpPr>
          <p:nvPr/>
        </p:nvSpPr>
        <p:spPr bwMode="auto">
          <a:xfrm>
            <a:off x="952500" y="4953000"/>
            <a:ext cx="7467600" cy="7620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r>
              <a:rPr lang="en-US" sz="1550" dirty="0">
                <a:latin typeface="Franklin Gothic Book" pitchFamily="34" charset="0"/>
              </a:rPr>
              <a:t>The number of degrees awarded has increased </a:t>
            </a:r>
            <a:r>
              <a:rPr lang="en-US" sz="1550" dirty="0" smtClean="0">
                <a:latin typeface="Franklin Gothic Book" pitchFamily="34" charset="0"/>
              </a:rPr>
              <a:t>44 </a:t>
            </a:r>
            <a:r>
              <a:rPr lang="en-US" sz="1550" dirty="0">
                <a:latin typeface="Franklin Gothic Book" pitchFamily="34" charset="0"/>
              </a:rPr>
              <a:t>percentage points in the last five years.  The top five degrees </a:t>
            </a:r>
            <a:r>
              <a:rPr lang="en-US" sz="1550" dirty="0" smtClean="0">
                <a:latin typeface="Franklin Gothic Book" pitchFamily="34" charset="0"/>
              </a:rPr>
              <a:t>awarded </a:t>
            </a:r>
            <a:r>
              <a:rPr lang="en-US" sz="1550" dirty="0">
                <a:latin typeface="Franklin Gothic Book" pitchFamily="34" charset="0"/>
              </a:rPr>
              <a:t>are Liberal Arts, Nursing, Business Administration, Fire Technology  - Public </a:t>
            </a:r>
            <a:r>
              <a:rPr lang="en-US" sz="1550" dirty="0" smtClean="0">
                <a:latin typeface="Franklin Gothic Book" pitchFamily="34" charset="0"/>
              </a:rPr>
              <a:t>Service </a:t>
            </a:r>
            <a:r>
              <a:rPr lang="en-US" sz="1550" dirty="0">
                <a:latin typeface="Franklin Gothic Book" pitchFamily="34" charset="0"/>
              </a:rPr>
              <a:t>and Occupational Therapy Assistant.</a:t>
            </a:r>
          </a:p>
          <a:p>
            <a:r>
              <a:rPr lang="en-US" sz="1600" dirty="0"/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12049"/>
              </p:ext>
            </p:extLst>
          </p:nvPr>
        </p:nvGraphicFramePr>
        <p:xfrm>
          <a:off x="1600200" y="1752600"/>
          <a:ext cx="61595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Worksheet" r:id="rId4" imgW="4867253" imgH="2819271" progId="Excel.Sheet.12">
                  <p:embed/>
                </p:oleObj>
              </mc:Choice>
              <mc:Fallback>
                <p:oleObj name="Worksheet" r:id="rId4" imgW="4867253" imgH="2819271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61595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 noChangeShapeType="1"/>
          </p:cNvSpPr>
          <p:nvPr/>
        </p:nvSpPr>
        <p:spPr bwMode="auto">
          <a:xfrm>
            <a:off x="990600" y="4876800"/>
            <a:ext cx="7467600" cy="6858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latin typeface="Franklin Gothic Book" pitchFamily="34" charset="0"/>
              </a:rPr>
              <a:t>The </a:t>
            </a:r>
            <a:r>
              <a:rPr lang="en-US" sz="1600" dirty="0">
                <a:latin typeface="Franklin Gothic Book" pitchFamily="34" charset="0"/>
              </a:rPr>
              <a:t>number of </a:t>
            </a:r>
            <a:r>
              <a:rPr lang="en-US" sz="1600" dirty="0" smtClean="0">
                <a:latin typeface="Franklin Gothic Book" pitchFamily="34" charset="0"/>
              </a:rPr>
              <a:t>certificates of proficiency (&lt;18 units) and certificates of achievement awarded increased 55 percentage points in the last five years.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 noChangeShapeType="1"/>
          </p:cNvSpPr>
          <p:nvPr/>
        </p:nvSpPr>
        <p:spPr bwMode="auto">
          <a:xfrm>
            <a:off x="1752600" y="5791200"/>
            <a:ext cx="5943600" cy="609600"/>
          </a:xfrm>
          <a:prstGeom prst="rect">
            <a:avLst/>
          </a:prstGeom>
          <a:solidFill>
            <a:srgbClr val="00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Goal:  increase 2% 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14" y="152400"/>
            <a:ext cx="8381992" cy="1485900"/>
            <a:chOff x="106984800" y="105613200"/>
            <a:chExt cx="6272166" cy="1345883"/>
          </a:xfrm>
        </p:grpSpPr>
        <p:sp>
          <p:nvSpPr>
            <p:cNvPr id="2054" name="Rectangle 6"/>
            <p:cNvSpPr>
              <a:spLocks noChangeArrowheads="1" noChangeShapeType="1"/>
            </p:cNvSpPr>
            <p:nvPr/>
          </p:nvSpPr>
          <p:spPr bwMode="auto">
            <a:xfrm>
              <a:off x="106984800" y="105733984"/>
              <a:ext cx="6272166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" name="Text Box 10"/>
          <p:cNvSpPr txBox="1">
            <a:spLocks noChangeArrowheads="1" noChangeShapeType="1"/>
          </p:cNvSpPr>
          <p:nvPr/>
        </p:nvSpPr>
        <p:spPr bwMode="auto">
          <a:xfrm>
            <a:off x="1371600" y="723900"/>
            <a:ext cx="6515100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 # of </a:t>
            </a:r>
            <a:r>
              <a:rPr lang="en-US" sz="2800" b="1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Arial" pitchFamily="34" charset="0"/>
              </a:rPr>
              <a:t>CERTIFICATES AWARDED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976814"/>
              </p:ext>
            </p:extLst>
          </p:nvPr>
        </p:nvGraphicFramePr>
        <p:xfrm>
          <a:off x="1297503" y="1905000"/>
          <a:ext cx="6561138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Worksheet" r:id="rId4" imgW="5448236" imgH="2457334" progId="Excel.Sheet.12">
                  <p:embed/>
                </p:oleObj>
              </mc:Choice>
              <mc:Fallback>
                <p:oleObj name="Worksheet" r:id="rId4" imgW="5448236" imgH="2457334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7503" y="1905000"/>
                        <a:ext cx="6561138" cy="279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 noChangeShapeType="1"/>
          </p:cNvSpPr>
          <p:nvPr/>
        </p:nvSpPr>
        <p:spPr bwMode="auto">
          <a:xfrm>
            <a:off x="1047526" y="5105400"/>
            <a:ext cx="7353747" cy="6858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Transfers </a:t>
            </a:r>
            <a:r>
              <a:rPr lang="en-US" dirty="0"/>
              <a:t>to four-year universities </a:t>
            </a:r>
            <a:r>
              <a:rPr lang="en-US" dirty="0" smtClean="0"/>
              <a:t>increased 45 percentage points in the last five years. </a:t>
            </a:r>
            <a:endParaRPr lang="en-US" sz="20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 noChangeShapeType="1"/>
          </p:cNvSpPr>
          <p:nvPr/>
        </p:nvSpPr>
        <p:spPr bwMode="auto">
          <a:xfrm>
            <a:off x="1752600" y="5867400"/>
            <a:ext cx="5943600" cy="609600"/>
          </a:xfrm>
          <a:prstGeom prst="rect">
            <a:avLst/>
          </a:prstGeom>
          <a:solidFill>
            <a:srgbClr val="00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Goal:  increase 2% 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8" y="152400"/>
            <a:ext cx="8382001" cy="1485900"/>
            <a:chOff x="106984800" y="105613200"/>
            <a:chExt cx="6272173" cy="1345883"/>
          </a:xfrm>
        </p:grpSpPr>
        <p:sp>
          <p:nvSpPr>
            <p:cNvPr id="2054" name="Rectangle 6"/>
            <p:cNvSpPr>
              <a:spLocks noChangeArrowheads="1" noChangeShapeType="1"/>
            </p:cNvSpPr>
            <p:nvPr/>
          </p:nvSpPr>
          <p:spPr bwMode="auto">
            <a:xfrm>
              <a:off x="106984806" y="105733984"/>
              <a:ext cx="6272167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" name="Text Box 10"/>
          <p:cNvSpPr txBox="1">
            <a:spLocks noChangeArrowheads="1" noChangeShapeType="1"/>
          </p:cNvSpPr>
          <p:nvPr/>
        </p:nvSpPr>
        <p:spPr bwMode="auto">
          <a:xfrm>
            <a:off x="1314462" y="723900"/>
            <a:ext cx="6515100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Arial" pitchFamily="34" charset="0"/>
              </a:rPr>
              <a:t>TRANSFERS to 4-YR UNIVERSITIES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54289"/>
              </p:ext>
            </p:extLst>
          </p:nvPr>
        </p:nvGraphicFramePr>
        <p:xfrm>
          <a:off x="1752600" y="1668463"/>
          <a:ext cx="5661025" cy="32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Worksheet" r:id="rId4" imgW="4267110" imgH="2714664" progId="Excel.Sheet.12">
                  <p:embed/>
                </p:oleObj>
              </mc:Choice>
              <mc:Fallback>
                <p:oleObj name="Worksheet" r:id="rId4" imgW="4267110" imgH="2714664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68463"/>
                        <a:ext cx="5661025" cy="320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 noChangeShapeType="1"/>
          </p:cNvSpPr>
          <p:nvPr/>
        </p:nvSpPr>
        <p:spPr bwMode="auto">
          <a:xfrm>
            <a:off x="1047526" y="4953000"/>
            <a:ext cx="7353747" cy="6858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Ratio of students who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completed a minimum of 12 units and attempted a transfer level math or English to those who actually transfer within </a:t>
            </a:r>
            <a:r>
              <a:rPr kumimoji="0" lang="en-US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SIX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years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 noChangeShapeType="1"/>
          </p:cNvSpPr>
          <p:nvPr/>
        </p:nvSpPr>
        <p:spPr bwMode="auto">
          <a:xfrm>
            <a:off x="1752600" y="5867400"/>
            <a:ext cx="5943600" cy="609600"/>
          </a:xfrm>
          <a:prstGeom prst="rect">
            <a:avLst/>
          </a:prstGeom>
          <a:solidFill>
            <a:srgbClr val="00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Goal:  increase </a:t>
            </a:r>
            <a:r>
              <a:rPr lang="en-US" sz="3000" b="1" dirty="0">
                <a:solidFill>
                  <a:srgbClr val="FFFFFF"/>
                </a:solidFill>
                <a:latin typeface="Franklin Gothic Book" pitchFamily="34" charset="0"/>
                <a:cs typeface="Arial" pitchFamily="34" charset="0"/>
              </a:rPr>
              <a:t>1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cs typeface="Arial" pitchFamily="34" charset="0"/>
              </a:rPr>
              <a:t>% 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8" y="152400"/>
            <a:ext cx="8382001" cy="1485900"/>
            <a:chOff x="106984800" y="105613200"/>
            <a:chExt cx="6272173" cy="1345883"/>
          </a:xfrm>
        </p:grpSpPr>
        <p:sp>
          <p:nvSpPr>
            <p:cNvPr id="2054" name="Rectangle 6"/>
            <p:cNvSpPr>
              <a:spLocks noChangeArrowheads="1" noChangeShapeType="1"/>
            </p:cNvSpPr>
            <p:nvPr/>
          </p:nvSpPr>
          <p:spPr bwMode="auto">
            <a:xfrm>
              <a:off x="106984806" y="105733984"/>
              <a:ext cx="6272167" cy="1225099"/>
            </a:xfrm>
            <a:prstGeom prst="rect">
              <a:avLst/>
            </a:prstGeom>
            <a:solidFill>
              <a:srgbClr val="FF130D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 noChangeShapeType="1"/>
            </p:cNvSpPr>
            <p:nvPr/>
          </p:nvSpPr>
          <p:spPr bwMode="auto">
            <a:xfrm>
              <a:off x="106984800" y="105613200"/>
              <a:ext cx="3623530" cy="422745"/>
            </a:xfrm>
            <a:prstGeom prst="rect">
              <a:avLst/>
            </a:prstGeom>
            <a:solidFill>
              <a:srgbClr val="00000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11642188" y="106649043"/>
              <a:ext cx="1589107" cy="0"/>
            </a:xfrm>
            <a:prstGeom prst="line">
              <a:avLst/>
            </a:prstGeom>
            <a:noFill/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07670600" y="106649043"/>
              <a:ext cx="3971588" cy="0"/>
            </a:xfrm>
            <a:prstGeom prst="line">
              <a:avLst/>
            </a:prstGeom>
            <a:noFill/>
            <a:ln w="508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8" name="Text Box 10"/>
          <p:cNvSpPr txBox="1">
            <a:spLocks noChangeArrowheads="1" noChangeShapeType="1"/>
          </p:cNvSpPr>
          <p:nvPr/>
        </p:nvSpPr>
        <p:spPr bwMode="auto">
          <a:xfrm>
            <a:off x="1466850" y="723900"/>
            <a:ext cx="6515100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Arial" pitchFamily="34" charset="0"/>
              </a:rPr>
              <a:t>TRANSFER VELOCITY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496030"/>
              </p:ext>
            </p:extLst>
          </p:nvPr>
        </p:nvGraphicFramePr>
        <p:xfrm>
          <a:off x="1752600" y="1668463"/>
          <a:ext cx="5584825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Worksheet" r:id="rId4" imgW="4210172" imgH="2524099" progId="Excel.Sheet.12">
                  <p:embed/>
                </p:oleObj>
              </mc:Choice>
              <mc:Fallback>
                <p:oleObj name="Worksheet" r:id="rId4" imgW="4210172" imgH="2524099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68463"/>
                        <a:ext cx="5584825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5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525F3E8C34844F9562FFEB60A166B6" ma:contentTypeVersion="1" ma:contentTypeDescription="Create a new document." ma:contentTypeScope="" ma:versionID="e6b1fbb486473ca1f1106e4fcf7e804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f47903ae8977ffbcef34d31063ea2f58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HNYXMCCMVK3K-1537-143</_dlc_DocId>
    <_dlc_DocIdUrl xmlns="431189f8-a51b-453f-9f0c-3a0b3b65b12f">
      <Url>http://www.sac.edu/Accreditation/2014SelfEval/_layouts/15/DocIdRedir.aspx?ID=HNYXMCCMVK3K-1537-143</Url>
      <Description>HNYXMCCMVK3K-1537-143</Description>
    </_dlc_DocIdUrl>
  </documentManagement>
</p:properties>
</file>

<file path=customXml/itemProps1.xml><?xml version="1.0" encoding="utf-8"?>
<ds:datastoreItem xmlns:ds="http://schemas.openxmlformats.org/officeDocument/2006/customXml" ds:itemID="{3378CB99-6CB3-4DE5-BD01-0503B18E21EF}"/>
</file>

<file path=customXml/itemProps2.xml><?xml version="1.0" encoding="utf-8"?>
<ds:datastoreItem xmlns:ds="http://schemas.openxmlformats.org/officeDocument/2006/customXml" ds:itemID="{FD3226E6-E93C-4516-8F78-DFC6503A3E95}"/>
</file>

<file path=customXml/itemProps3.xml><?xml version="1.0" encoding="utf-8"?>
<ds:datastoreItem xmlns:ds="http://schemas.openxmlformats.org/officeDocument/2006/customXml" ds:itemID="{CF3D0496-CD81-4C26-9F65-90CDF9AA0EAE}"/>
</file>

<file path=customXml/itemProps4.xml><?xml version="1.0" encoding="utf-8"?>
<ds:datastoreItem xmlns:ds="http://schemas.openxmlformats.org/officeDocument/2006/customXml" ds:itemID="{809F7983-0768-44D1-AEEC-244264D7C7D1}"/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230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Garamond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Standards for Improvement</dc:title>
  <dc:creator>Windows User</dc:creator>
  <cp:lastModifiedBy>Jaros, Bonita</cp:lastModifiedBy>
  <cp:revision>30</cp:revision>
  <cp:lastPrinted>2015-01-27T18:11:10Z</cp:lastPrinted>
  <dcterms:created xsi:type="dcterms:W3CDTF">2014-03-04T18:35:24Z</dcterms:created>
  <dcterms:modified xsi:type="dcterms:W3CDTF">2016-03-09T17:25:12Z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0x010100BC525F3E8C34844F9562FFEB60A166B6</vt:lpwstr>
  </property>
  <property fmtid="{D5CDD505-2E9C-101B-9397-08002B2CF9AE}" pid="3" name="_dlc_DocIdItemGuid">
    <vt:lpwstr>3408e767-1132-4f5f-a577-f739c6d3d3fd</vt:lpwstr>
  </property>
</Properties>
</file>